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9ECFB1-0245-48AE-9EDB-D416C495314B}" v="2799" dt="2018-05-31T02:19:06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PowerPoint logo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6" name="TextBox 15" descr="Number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9" name="TextBox 18" descr="Number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22" name="TextBox 21" descr="Number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Параллелограмм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6" name="TextBox 15" descr="Number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9" name="TextBox 18" descr="Number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22" name="TextBox 21" descr="Number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o.microsoft.com/fwlink/?LinkId=62332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IMPORT YOUR 3D MODELS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Learn how to leverage your 3D expertise in Office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396EB6-AF81-44CE-96E5-0FD489507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882845" y="250688"/>
            <a:ext cx="4329305" cy="1440000"/>
          </a:xfrm>
          <a:prstGeom prst="rect">
            <a:avLst/>
          </a:prstGeom>
        </p:spPr>
      </p:pic>
      <p:sp>
        <p:nvSpPr>
          <p:cNvPr id="3" name="Овал 25">
            <a:extLst>
              <a:ext uri="{FF2B5EF4-FFF2-40B4-BE49-F238E27FC236}">
                <a16:creationId xmlns:a16="http://schemas.microsoft.com/office/drawing/2014/main" id="{B6A8E4B2-E009-4ECF-BE0B-7D27ECF2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385" y="3583212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Овал 25">
            <a:extLst>
              <a:ext uri="{FF2B5EF4-FFF2-40B4-BE49-F238E27FC236}">
                <a16:creationId xmlns:a16="http://schemas.microsoft.com/office/drawing/2014/main" id="{242EAE88-1980-4D04-985E-7CEDAE78B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580" y="4384707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F5DBA-C714-4041-BEB5-AE76D2ED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  <a:cs typeface="Segoe UI Light" panose="020B0502040204020203" pitchFamily="34" charset="0"/>
              </a:rPr>
              <a:t>MORE QUESTIONS ABOUT          </a:t>
            </a:r>
            <a:r>
              <a:rPr lang="en-US" sz="4000" dirty="0">
                <a:noFill/>
                <a:latin typeface="Century Gothic" panose="020B0502020202020204" pitchFamily="34" charset="0"/>
                <a:cs typeface="Segoe UI Light" panose="020B0502040204020203" pitchFamily="34" charset="0"/>
              </a:rPr>
              <a:t>PowerPoint 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?</a:t>
            </a:r>
            <a:endParaRPr lang="en-US" sz="40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8A6BBD7-4C1D-4038-80C3-4C2768E126B9}"/>
              </a:ext>
            </a:extLst>
          </p:cNvPr>
          <p:cNvSpPr txBox="1">
            <a:spLocks/>
          </p:cNvSpPr>
          <p:nvPr/>
        </p:nvSpPr>
        <p:spPr>
          <a:xfrm>
            <a:off x="1056684" y="1843225"/>
            <a:ext cx="9442648" cy="408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Select the </a:t>
            </a: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Tell Me                   </a:t>
            </a: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button and type what you want to know.</a:t>
            </a:r>
            <a:b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</a:b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3600"/>
              </a:spcBef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Century Gothic" panose="020B0502020202020204" pitchFamily="34" charset="0"/>
                <a:cs typeface="Segoe UI Light" panose="020B0502040204020203" pitchFamily="34" charset="0"/>
                <a:hlinkClick r:id="rId3" tooltip="Visit the PowerPoint team blo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THE POWERPOINT TEAM BLOG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cs typeface="Segoe UI Light" panose="020B0502040204020203" pitchFamily="34" charset="0"/>
                <a:hlinkClick r:id="rId4" tooltip="Go to free PowerPoint train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 TO FREE POWERPOINT TRAINING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 descr="Tell Me button">
            <a:extLst>
              <a:ext uri="{FF2B5EF4-FFF2-40B4-BE49-F238E27FC236}">
                <a16:creationId xmlns:a16="http://schemas.microsoft.com/office/drawing/2014/main" id="{06C635C2-F385-4D45-93E2-2808BD1D27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85" y="1512632"/>
            <a:ext cx="1269672" cy="1189747"/>
          </a:xfrm>
          <a:prstGeom prst="rect">
            <a:avLst/>
          </a:prstGeom>
        </p:spPr>
      </p:pic>
      <p:pic>
        <p:nvPicPr>
          <p:cNvPr id="9" name="Picture 8" descr="Tell Me box suggestions">
            <a:extLst>
              <a:ext uri="{FF2B5EF4-FFF2-40B4-BE49-F238E27FC236}">
                <a16:creationId xmlns:a16="http://schemas.microsoft.com/office/drawing/2014/main" id="{B65DEC97-C029-412E-91B3-862285A08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39" y="2058113"/>
            <a:ext cx="2476156" cy="2001277"/>
          </a:xfrm>
          <a:prstGeom prst="rect">
            <a:avLst/>
          </a:prstGeom>
        </p:spPr>
      </p:pic>
      <p:sp>
        <p:nvSpPr>
          <p:cNvPr id="10" name="TextBox 9" descr="CLICK THE ARROW WHEN IN SLIDE SHOW MODE">
            <a:extLst>
              <a:ext uri="{FF2B5EF4-FFF2-40B4-BE49-F238E27FC236}">
                <a16:creationId xmlns:a16="http://schemas.microsoft.com/office/drawing/2014/main" id="{49125C32-82FF-4512-8349-C456F356563F}"/>
              </a:ext>
            </a:extLst>
          </p:cNvPr>
          <p:cNvSpPr txBox="1"/>
          <p:nvPr/>
        </p:nvSpPr>
        <p:spPr>
          <a:xfrm>
            <a:off x="1042358" y="591230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Light" panose="020B0502040204020203" pitchFamily="34" charset="0"/>
              </a:rPr>
              <a:t>CLICK THE ARROW WHEN IN SLIDE SHOW MODE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 descr="Arrow pointing right with a hyperlink to the PowerPoint team blog. Select the image to visit the PowerPoint team blog ">
            <a:hlinkClick r:id="rId3" tooltip="Click here to visit the PowerPoint team blog."/>
            <a:extLst>
              <a:ext uri="{FF2B5EF4-FFF2-40B4-BE49-F238E27FC236}">
                <a16:creationId xmlns:a16="http://schemas.microsoft.com/office/drawing/2014/main" id="{3465B8BB-7DF5-4D54-B3E9-360C22E818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27" y="3370488"/>
            <a:ext cx="661940" cy="66194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rrow pointing right with a hyperlink to free PowerPoint training. Select the image to access free PowerPoint training">
            <a:hlinkClick r:id="rId4" tooltip="Click here to go to free PowerPoint training."/>
            <a:extLst>
              <a:ext uri="{FF2B5EF4-FFF2-40B4-BE49-F238E27FC236}">
                <a16:creationId xmlns:a16="http://schemas.microsoft.com/office/drawing/2014/main" id="{8E3527FD-D0C5-4921-9F03-5BC35623C2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27" y="4186134"/>
            <a:ext cx="661940" cy="6619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17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  <p:cond delay="425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  <p:cond delay="4750"/>
                            </p:stCondLst>
                            <p:childTnLst>
                              <p:par>
                                <p:cTn id="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50"/>
                              <p:cond delay="57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750"/>
                              <p:cond delay="675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250"/>
                              <p:cond delay="72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250"/>
                              <p:cond delay="8250"/>
                            </p:stCondLst>
                            <p:childTnLst>
                              <p:par>
                                <p:cTn id="4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7D60-8E51-4A37-B190-DA312272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WHY PRESENT 3D IN POWERPOINT?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FEDF-DD12-4EB7-923D-77D2AEFA1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5151" y="2656923"/>
            <a:ext cx="2557078" cy="152388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3D helps foster conceptual understanding and visual and spatial thinking.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88D9-EF4A-4A21-86E8-E09A9F6F4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If your company already has a rich library of 3D assets built in other applications that just a handful of employees are using, those assets are being wasted.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50B5F-0826-4A84-BDC9-F804B19475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By bringing those assets into PowerPoint, you are making those assets more portable, flexible, and easier for anyone in the company to use, share, and leverage.</a:t>
            </a:r>
          </a:p>
        </p:txBody>
      </p:sp>
    </p:spTree>
    <p:extLst>
      <p:ext uri="{BB962C8B-B14F-4D97-AF65-F5344CB8AC3E}">
        <p14:creationId xmlns:p14="http://schemas.microsoft.com/office/powerpoint/2010/main" val="61760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53B779-0063-425A-B2CB-170394DB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YOUR MODEL AS ONE OF THE RECOMMENDED </a:t>
            </a:r>
            <a:r>
              <a:rPr lang="en-US" dirty="0">
                <a:solidFill>
                  <a:srgbClr val="DE6346"/>
                </a:solidFill>
              </a:rPr>
              <a:t>3D FORMATS </a:t>
            </a:r>
            <a:endParaRPr lang="en-US" dirty="0"/>
          </a:p>
        </p:txBody>
      </p:sp>
      <p:pic>
        <p:nvPicPr>
          <p:cNvPr id="8" name="Picture Placeholder 7" descr="Picture of the Windows File Explorer displaying thumbnails of 3D models">
            <a:extLst>
              <a:ext uri="{FF2B5EF4-FFF2-40B4-BE49-F238E27FC236}">
                <a16:creationId xmlns:a16="http://schemas.microsoft.com/office/drawing/2014/main" id="{7F6DC3F8-33AF-43BB-BBA4-6FEEF245BA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491" b="549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611AD7-88D5-46AB-A9BD-1411C66B3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>
                <a:latin typeface="Century Gothic" panose="020B0502020202020204" pitchFamily="34" charset="0"/>
              </a:rPr>
              <a:t>There are many files types that can be imported into </a:t>
            </a:r>
            <a:r>
              <a:rPr lang="en-US" b="1" dirty="0">
                <a:solidFill>
                  <a:srgbClr val="DE6346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PowerPoint</a:t>
            </a:r>
            <a:r>
              <a:rPr lang="en-US" dirty="0">
                <a:latin typeface="Century Gothic" panose="020B0502020202020204" pitchFamily="34" charset="0"/>
              </a:rPr>
              <a:t> from other 3D applications:</a:t>
            </a:r>
          </a:p>
          <a:p>
            <a:pPr marL="290513" indent="-171450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FBX</a:t>
            </a:r>
          </a:p>
          <a:p>
            <a:pPr marL="290513" indent="-171450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OBJ</a:t>
            </a:r>
          </a:p>
          <a:p>
            <a:pPr marL="290513" indent="-171450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3MF</a:t>
            </a:r>
          </a:p>
          <a:p>
            <a:pPr marL="290513" indent="-171450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PLY</a:t>
            </a:r>
          </a:p>
          <a:p>
            <a:pPr marL="290513" indent="-171450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STL</a:t>
            </a:r>
          </a:p>
          <a:p>
            <a:pPr marL="290513" indent="-171450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GLB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80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0E2A-9986-4276-AE22-6064E4A4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  <a:cs typeface="Segoe UI Light" panose="020B0502040204020203" pitchFamily="34" charset="0"/>
              </a:rPr>
              <a:t>HOW TO INSERT A 3D MODEL FROM A FILE</a:t>
            </a:r>
            <a:endParaRPr lang="en-US" dirty="0"/>
          </a:p>
        </p:txBody>
      </p:sp>
      <p:pic>
        <p:nvPicPr>
          <p:cNvPr id="9" name="Content Placeholder 8" descr="Screenshots of the PowerPoint Insert Tab, with the 3D Model button submenu open, with the From a File option selected. The second screenshot is the Insert 3D Model window, displaying one .obj file.">
            <a:extLst>
              <a:ext uri="{FF2B5EF4-FFF2-40B4-BE49-F238E27FC236}">
                <a16:creationId xmlns:a16="http://schemas.microsoft.com/office/drawing/2014/main" id="{32135A59-C3C6-4F24-8C2B-4207A723C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559" y="602785"/>
            <a:ext cx="4858933" cy="559051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0C486-73F3-4108-BB64-D9990346C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272349"/>
            <a:ext cx="3657600" cy="5103738"/>
          </a:xfrm>
        </p:spPr>
        <p:txBody>
          <a:bodyPr/>
          <a:lstStyle/>
          <a:p>
            <a:r>
              <a:rPr lang="en-US" dirty="0"/>
              <a:t>Go to Insert </a:t>
            </a:r>
          </a:p>
          <a:p>
            <a:pPr lvl="1"/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3D Models </a:t>
            </a: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  <a:sym typeface="Wingdings 3" panose="05040102010807070707" pitchFamily="18" charset="2"/>
              </a:rPr>
              <a:t></a:t>
            </a:r>
          </a:p>
          <a:p>
            <a:pPr lvl="1"/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From a File…</a:t>
            </a:r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That will open the Insert 3D Model window where you can search your computer, network, or cloud drive for any saved 3D models.</a:t>
            </a:r>
          </a:p>
          <a:p>
            <a:pPr lvl="2">
              <a:buNone/>
            </a:pPr>
            <a:endParaRPr lang="en-US" dirty="0"/>
          </a:p>
          <a:p>
            <a:pPr lvl="2">
              <a:buNone/>
            </a:pPr>
            <a:endParaRPr lang="en-US" dirty="0"/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Insert the 3D model: </a:t>
            </a:r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Select the file </a:t>
            </a: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and </a:t>
            </a: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 on </a:t>
            </a: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Insert</a:t>
            </a:r>
            <a:r>
              <a:rPr lang="en-US" dirty="0">
                <a:latin typeface="Century Gothic" panose="020B0502020202020204" pitchFamily="34" charset="0"/>
                <a:cs typeface="Segoe UI"/>
              </a:rPr>
              <a:t>.</a:t>
            </a:r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The 3D Model will now be placed onto your PowerPoint slide.</a:t>
            </a:r>
            <a:endParaRPr lang="en-US" dirty="0">
              <a:latin typeface="Century Gothic" panose="020B0502020202020204" pitchFamily="34" charset="0"/>
              <a:cs typeface="Segoe UI"/>
            </a:endParaRPr>
          </a:p>
        </p:txBody>
      </p:sp>
      <p:grpSp>
        <p:nvGrpSpPr>
          <p:cNvPr id="13" name="Decorative Dots">
            <a:extLst>
              <a:ext uri="{FF2B5EF4-FFF2-40B4-BE49-F238E27FC236}">
                <a16:creationId xmlns:a16="http://schemas.microsoft.com/office/drawing/2014/main" id="{9758200D-E992-42AF-A5B6-574899EDD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85741" y="1257196"/>
            <a:ext cx="220585" cy="3816099"/>
            <a:chOff x="7185741" y="1257196"/>
            <a:chExt cx="220585" cy="3816099"/>
          </a:xfrm>
        </p:grpSpPr>
        <p:sp>
          <p:nvSpPr>
            <p:cNvPr id="11" name="Овал 25">
              <a:extLst>
                <a:ext uri="{FF2B5EF4-FFF2-40B4-BE49-F238E27FC236}">
                  <a16:creationId xmlns:a16="http://schemas.microsoft.com/office/drawing/2014/main" id="{FAF6566C-3983-4940-B3F6-20BE7DEF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95311" y="125719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F605C3D5-2CD5-460B-93DD-EAF688D09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85741" y="486228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4" name="TextBox One">
            <a:extLst>
              <a:ext uri="{FF2B5EF4-FFF2-40B4-BE49-F238E27FC236}">
                <a16:creationId xmlns:a16="http://schemas.microsoft.com/office/drawing/2014/main" id="{E84ADF48-B260-44ED-BD10-D36C4993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754" y="1196149"/>
            <a:ext cx="560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ru-RU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Two">
            <a:extLst>
              <a:ext uri="{FF2B5EF4-FFF2-40B4-BE49-F238E27FC236}">
                <a16:creationId xmlns:a16="http://schemas.microsoft.com/office/drawing/2014/main" id="{55B07982-0439-49EF-8AB6-82445D955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754" y="4777060"/>
            <a:ext cx="560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29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B3A4-8B5A-4439-9A17-05668B05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50"/>
              <a:t>TWO FAST WAYS TO POSITION AND ROTATE YOUR 3D MODEL</a:t>
            </a:r>
            <a:endParaRPr lang="en-US" sz="3050" dirty="0"/>
          </a:p>
        </p:txBody>
      </p:sp>
      <p:sp>
        <p:nvSpPr>
          <p:cNvPr id="5" name="TextBox One" descr="One">
            <a:extLst>
              <a:ext uri="{FF2B5EF4-FFF2-40B4-BE49-F238E27FC236}">
                <a16:creationId xmlns:a16="http://schemas.microsoft.com/office/drawing/2014/main" id="{5B2F5CF7-5955-4438-ADC3-A12FB0B139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840039" y="1637154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Textbox One Instructions" descr="Click or tap to select your 3D Model. Click and hold on the 3D control to rotate or tilt your 3D model up, down, left, and right.&#10;">
            <a:extLst>
              <a:ext uri="{FF2B5EF4-FFF2-40B4-BE49-F238E27FC236}">
                <a16:creationId xmlns:a16="http://schemas.microsoft.com/office/drawing/2014/main" id="{57E2BFDE-9B7D-43EC-90A9-6C7829909369}"/>
              </a:ext>
            </a:extLst>
          </p:cNvPr>
          <p:cNvSpPr txBox="1">
            <a:spLocks/>
          </p:cNvSpPr>
          <p:nvPr/>
        </p:nvSpPr>
        <p:spPr>
          <a:xfrm>
            <a:off x="1230857" y="1682518"/>
            <a:ext cx="4193768" cy="118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tap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to select your 3D Model 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&gt;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and hold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on the 3D control to rotate or tilt your 3D model up, down, left, and right.</a:t>
            </a:r>
          </a:p>
        </p:txBody>
      </p:sp>
      <p:grpSp>
        <p:nvGrpSpPr>
          <p:cNvPr id="10" name="3D Control Picture" descr="Picture of the 3D Control">
            <a:extLst>
              <a:ext uri="{FF2B5EF4-FFF2-40B4-BE49-F238E27FC236}">
                <a16:creationId xmlns:a16="http://schemas.microsoft.com/office/drawing/2014/main" id="{21E7FB7B-AB9E-4E80-A07C-6045E4DA0C33}"/>
              </a:ext>
            </a:extLst>
          </p:cNvPr>
          <p:cNvGrpSpPr/>
          <p:nvPr/>
        </p:nvGrpSpPr>
        <p:grpSpPr>
          <a:xfrm>
            <a:off x="1981200" y="2982687"/>
            <a:ext cx="1992086" cy="1435892"/>
            <a:chOff x="1981200" y="2982687"/>
            <a:chExt cx="1992086" cy="143589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2058610-B122-4DFB-B7D3-0937FEB8C0A5}"/>
                </a:ext>
              </a:extLst>
            </p:cNvPr>
            <p:cNvSpPr/>
            <p:nvPr/>
          </p:nvSpPr>
          <p:spPr>
            <a:xfrm>
              <a:off x="1981200" y="2982687"/>
              <a:ext cx="1992086" cy="1435892"/>
            </a:xfrm>
            <a:prstGeom prst="roundRect">
              <a:avLst>
                <a:gd name="adj" fmla="val 248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9C616A-2B7A-4FE7-A41E-33E4BB40F915}"/>
                </a:ext>
              </a:extLst>
            </p:cNvPr>
            <p:cNvGrpSpPr/>
            <p:nvPr/>
          </p:nvGrpSpPr>
          <p:grpSpPr>
            <a:xfrm>
              <a:off x="2057993" y="3092974"/>
              <a:ext cx="1806727" cy="1227699"/>
              <a:chOff x="4003610" y="1779519"/>
              <a:chExt cx="1961526" cy="139065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11AA1DB-2FBA-4058-AF5F-A8B93B314AE3}"/>
                  </a:ext>
                </a:extLst>
              </p:cNvPr>
              <p:cNvGrpSpPr/>
              <p:nvPr/>
            </p:nvGrpSpPr>
            <p:grpSpPr>
              <a:xfrm>
                <a:off x="4132580" y="1779519"/>
                <a:ext cx="1832556" cy="1390650"/>
                <a:chOff x="4231971" y="1948484"/>
                <a:chExt cx="1832556" cy="1390650"/>
              </a:xfrm>
            </p:grpSpPr>
            <p:pic>
              <p:nvPicPr>
                <p:cNvPr id="15" name="Picture 14" descr="Close-up of the 3D Control">
                  <a:extLst>
                    <a:ext uri="{FF2B5EF4-FFF2-40B4-BE49-F238E27FC236}">
                      <a16:creationId xmlns:a16="http://schemas.microsoft.com/office/drawing/2014/main" id="{D58B5F87-C971-4FEA-B790-014601E2B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16727" y="1948484"/>
                  <a:ext cx="1447800" cy="139065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572643B-2784-48B9-B697-931C14E2D8BA}"/>
                    </a:ext>
                  </a:extLst>
                </p:cNvPr>
                <p:cNvGrpSpPr/>
                <p:nvPr/>
              </p:nvGrpSpPr>
              <p:grpSpPr>
                <a:xfrm>
                  <a:off x="4231971" y="1960319"/>
                  <a:ext cx="716072" cy="691586"/>
                  <a:chOff x="4142519" y="2000076"/>
                  <a:chExt cx="716072" cy="691586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FC51D35B-8EE1-43E1-9ADE-3A11A7A38C47}"/>
                      </a:ext>
                    </a:extLst>
                  </p:cNvPr>
                  <p:cNvSpPr/>
                  <p:nvPr/>
                </p:nvSpPr>
                <p:spPr>
                  <a:xfrm>
                    <a:off x="4142519" y="2000076"/>
                    <a:ext cx="716072" cy="691586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  <a:alpha val="76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8" name="Picture 17" descr="Zoom in of the 3D control">
                    <a:extLst>
                      <a:ext uri="{FF2B5EF4-FFF2-40B4-BE49-F238E27FC236}">
                        <a16:creationId xmlns:a16="http://schemas.microsoft.com/office/drawing/2014/main" id="{799E6AB7-8337-492E-AD2E-969E10457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32380" t="38326" r="36041" b="28797"/>
                  <a:stretch/>
                </p:blipFill>
                <p:spPr>
                  <a:xfrm>
                    <a:off x="4214195" y="2057402"/>
                    <a:ext cx="596344" cy="596344"/>
                  </a:xfrm>
                  <a:prstGeom prst="ellipse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9C4C35-736F-4AE9-AE4C-717058D6A79D}"/>
                  </a:ext>
                </a:extLst>
              </p:cNvPr>
              <p:cNvSpPr txBox="1"/>
              <p:nvPr/>
            </p:nvSpPr>
            <p:spPr>
              <a:xfrm>
                <a:off x="4003610" y="2461201"/>
                <a:ext cx="883575" cy="261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3D Control</a:t>
                </a:r>
              </a:p>
            </p:txBody>
          </p:sp>
        </p:grpSp>
      </p:grpSp>
      <p:sp>
        <p:nvSpPr>
          <p:cNvPr id="7" name="TextBox Two" descr="Two">
            <a:extLst>
              <a:ext uri="{FF2B5EF4-FFF2-40B4-BE49-F238E27FC236}">
                <a16:creationId xmlns:a16="http://schemas.microsoft.com/office/drawing/2014/main" id="{1CDE0654-64BF-4E66-BE3D-482103505E2C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823548" y="5045088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Textbox Two Instructions" descr="Alternatively, with your model selected, on the Ribbon, in the 3D Model Tool Format tab, you can click on 3D Model Views gallery to apply one of the various position views.">
            <a:extLst>
              <a:ext uri="{FF2B5EF4-FFF2-40B4-BE49-F238E27FC236}">
                <a16:creationId xmlns:a16="http://schemas.microsoft.com/office/drawing/2014/main" id="{E5CE9478-E31A-4C6D-99F2-ADE17433ED40}"/>
              </a:ext>
            </a:extLst>
          </p:cNvPr>
          <p:cNvSpPr txBox="1">
            <a:spLocks/>
          </p:cNvSpPr>
          <p:nvPr/>
        </p:nvSpPr>
        <p:spPr>
          <a:xfrm>
            <a:off x="1230857" y="5096534"/>
            <a:ext cx="4047237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Alternatively, with your model selected, on the Ribbon, in the 3D Model Tool Format tab, you can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on 3D Model Views gallery to apply one of the various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position views.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Format Tab" descr="Picture of the 3D Model Tools Format tab on the Ribbon">
            <a:extLst>
              <a:ext uri="{FF2B5EF4-FFF2-40B4-BE49-F238E27FC236}">
                <a16:creationId xmlns:a16="http://schemas.microsoft.com/office/drawing/2014/main" id="{69FAA052-53EB-48E5-B6FC-994EA939465A}"/>
              </a:ext>
            </a:extLst>
          </p:cNvPr>
          <p:cNvGrpSpPr/>
          <p:nvPr/>
        </p:nvGrpSpPr>
        <p:grpSpPr>
          <a:xfrm>
            <a:off x="5690924" y="5064628"/>
            <a:ext cx="5574791" cy="1249086"/>
            <a:chOff x="5690924" y="5064628"/>
            <a:chExt cx="5574791" cy="12490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03CC3CA-E1EC-4B58-BDA1-2A3F4E21B9D1}"/>
                </a:ext>
              </a:extLst>
            </p:cNvPr>
            <p:cNvSpPr/>
            <p:nvPr/>
          </p:nvSpPr>
          <p:spPr>
            <a:xfrm>
              <a:off x="5690924" y="5064628"/>
              <a:ext cx="5574791" cy="1249086"/>
            </a:xfrm>
            <a:prstGeom prst="roundRect">
              <a:avLst>
                <a:gd name="adj" fmla="val 276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9F361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0280A4-C2D5-4342-ABDC-39C3E4453C27}"/>
                </a:ext>
              </a:extLst>
            </p:cNvPr>
            <p:cNvGrpSpPr/>
            <p:nvPr/>
          </p:nvGrpSpPr>
          <p:grpSpPr>
            <a:xfrm>
              <a:off x="5804786" y="5146752"/>
              <a:ext cx="5339208" cy="1065128"/>
              <a:chOff x="720314" y="4878472"/>
              <a:chExt cx="5339208" cy="1065128"/>
            </a:xfrm>
            <a:effectLst/>
          </p:grpSpPr>
          <p:pic>
            <p:nvPicPr>
              <p:cNvPr id="22" name="Picture 21" descr="Close-up of the 3D Model Tools tab">
                <a:extLst>
                  <a:ext uri="{FF2B5EF4-FFF2-40B4-BE49-F238E27FC236}">
                    <a16:creationId xmlns:a16="http://schemas.microsoft.com/office/drawing/2014/main" id="{110A0724-8A71-41C7-94E4-AE5A9B73E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314" y="4878472"/>
                <a:ext cx="5339208" cy="106512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112BFD8-DFE0-4024-9D01-315933BDA5FF}"/>
                  </a:ext>
                </a:extLst>
              </p:cNvPr>
              <p:cNvSpPr/>
              <p:nvPr/>
            </p:nvSpPr>
            <p:spPr>
              <a:xfrm>
                <a:off x="3599802" y="5537807"/>
                <a:ext cx="307964" cy="304268"/>
              </a:xfrm>
              <a:prstGeom prst="ellipse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ry It" descr="TRY IT YOURSELF WITH THIS HOUSE">
            <a:extLst>
              <a:ext uri="{FF2B5EF4-FFF2-40B4-BE49-F238E27FC236}">
                <a16:creationId xmlns:a16="http://schemas.microsoft.com/office/drawing/2014/main" id="{5E2E3664-051D-4722-9D25-DC8896A1EC65}"/>
              </a:ext>
            </a:extLst>
          </p:cNvPr>
          <p:cNvSpPr txBox="1">
            <a:spLocks/>
          </p:cNvSpPr>
          <p:nvPr/>
        </p:nvSpPr>
        <p:spPr>
          <a:xfrm rot="5400000">
            <a:off x="9815308" y="2888592"/>
            <a:ext cx="3380012" cy="39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TRY IT YOURSELF WITH THIS HOUSE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3D model of a House">
                <a:extLst>
                  <a:ext uri="{FF2B5EF4-FFF2-40B4-BE49-F238E27FC236}">
                    <a16:creationId xmlns:a16="http://schemas.microsoft.com/office/drawing/2014/main" id="{D2ED54C7-435A-4684-B70A-EB3A5EEACC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1896607"/>
                  </p:ext>
                </p:extLst>
              </p:nvPr>
            </p:nvGraphicFramePr>
            <p:xfrm>
              <a:off x="6122336" y="1400886"/>
              <a:ext cx="4781629" cy="320929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1629" cy="3209298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331684" ay="2621544" az="2294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3D model of a House">
                <a:extLst>
                  <a:ext uri="{FF2B5EF4-FFF2-40B4-BE49-F238E27FC236}">
                    <a16:creationId xmlns:a16="http://schemas.microsoft.com/office/drawing/2014/main" id="{D2ED54C7-435A-4684-B70A-EB3A5EEACC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2336" y="1400886"/>
                <a:ext cx="4781629" cy="3209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1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7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5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C624-5920-4035-8BC4-EB6A7CFB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FOR MORE PRECISE MODEL POSITIONING…</a:t>
            </a:r>
            <a:endParaRPr lang="en-US" dirty="0"/>
          </a:p>
        </p:txBody>
      </p:sp>
      <p:sp>
        <p:nvSpPr>
          <p:cNvPr id="3" name="Top Textbox" descr="Click on the Format 3D Model button located in the lower right-hand corner of the 3D Model Views group. ">
            <a:extLst>
              <a:ext uri="{FF2B5EF4-FFF2-40B4-BE49-F238E27FC236}">
                <a16:creationId xmlns:a16="http://schemas.microsoft.com/office/drawing/2014/main" id="{516F9CD4-D83D-4C6F-BC87-8FD5815C5DC5}"/>
              </a:ext>
            </a:extLst>
          </p:cNvPr>
          <p:cNvSpPr txBox="1">
            <a:spLocks/>
          </p:cNvSpPr>
          <p:nvPr/>
        </p:nvSpPr>
        <p:spPr>
          <a:xfrm>
            <a:off x="836895" y="1827844"/>
            <a:ext cx="5574792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Click on the Format 3D Model button located in the lower right-hand corner of the 3D Model Views group. 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3D Model Tools" descr="3D Model Tools Format Tab display, showing the 3D Model Views group. There is a red circle over the Format 3D Model button.">
            <a:extLst>
              <a:ext uri="{FF2B5EF4-FFF2-40B4-BE49-F238E27FC236}">
                <a16:creationId xmlns:a16="http://schemas.microsoft.com/office/drawing/2014/main" id="{B808A8D6-7DC7-43E4-B104-C3347BA20801}"/>
              </a:ext>
            </a:extLst>
          </p:cNvPr>
          <p:cNvGrpSpPr/>
          <p:nvPr/>
        </p:nvGrpSpPr>
        <p:grpSpPr>
          <a:xfrm>
            <a:off x="934868" y="2565373"/>
            <a:ext cx="5574791" cy="1342594"/>
            <a:chOff x="934868" y="2565373"/>
            <a:chExt cx="5574791" cy="134259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9C3EA16-C9DA-4E75-9D45-DB1D33E2423A}"/>
                </a:ext>
              </a:extLst>
            </p:cNvPr>
            <p:cNvSpPr/>
            <p:nvPr/>
          </p:nvSpPr>
          <p:spPr>
            <a:xfrm>
              <a:off x="934868" y="2565373"/>
              <a:ext cx="5574791" cy="1342594"/>
            </a:xfrm>
            <a:prstGeom prst="roundRect">
              <a:avLst>
                <a:gd name="adj" fmla="val 2073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9F361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11" name="Picture 10" descr="Close-up of the 3D Model Tools tab">
              <a:extLst>
                <a:ext uri="{FF2B5EF4-FFF2-40B4-BE49-F238E27FC236}">
                  <a16:creationId xmlns:a16="http://schemas.microsoft.com/office/drawing/2014/main" id="{77DC2162-CD27-4AE3-BBC7-A864539F2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4843" y="2697775"/>
              <a:ext cx="5339208" cy="106512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2AD9B5-BA0F-4F70-A8CF-AC41F47B3B72}"/>
                </a:ext>
              </a:extLst>
            </p:cNvPr>
            <p:cNvSpPr/>
            <p:nvPr/>
          </p:nvSpPr>
          <p:spPr>
            <a:xfrm>
              <a:off x="4013689" y="3584843"/>
              <a:ext cx="235102" cy="232280"/>
            </a:xfrm>
            <a:prstGeom prst="ellipse">
              <a:avLst/>
            </a:prstGeom>
            <a:noFill/>
            <a:ln w="38100">
              <a:solidFill>
                <a:srgbClr val="D24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Bottom Textbox" descr="That will open the Format 3D Model Task Pane to the right of the PowerPoint window where you can more precisely adjust the X, Y, and Z Rotation of your 3D Model.">
            <a:extLst>
              <a:ext uri="{FF2B5EF4-FFF2-40B4-BE49-F238E27FC236}">
                <a16:creationId xmlns:a16="http://schemas.microsoft.com/office/drawing/2014/main" id="{C688AD0E-8805-4810-AB75-3CA9A7FD9B36}"/>
              </a:ext>
            </a:extLst>
          </p:cNvPr>
          <p:cNvSpPr txBox="1"/>
          <p:nvPr/>
        </p:nvSpPr>
        <p:spPr>
          <a:xfrm>
            <a:off x="836894" y="4349546"/>
            <a:ext cx="3582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That will open the Format 3D Model Task Pane to the right of the PowerPoint window where you can more precisely adjust the X, Y, and Z Rotation of your 3D Model.</a:t>
            </a:r>
          </a:p>
          <a:p>
            <a:endParaRPr lang="en-ZA" dirty="0"/>
          </a:p>
        </p:txBody>
      </p:sp>
      <p:pic>
        <p:nvPicPr>
          <p:cNvPr id="5" name="Format 3D Model" descr="Picture of the Format 3D Model pane, open to the Model Rotation options: X Rotation, Y Rotation, Z Rotation">
            <a:extLst>
              <a:ext uri="{FF2B5EF4-FFF2-40B4-BE49-F238E27FC236}">
                <a16:creationId xmlns:a16="http://schemas.microsoft.com/office/drawing/2014/main" id="{FBA29F3E-0F03-48BF-993C-4DB05B6A0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33"/>
          <a:stretch/>
        </p:blipFill>
        <p:spPr>
          <a:xfrm>
            <a:off x="4406496" y="4400320"/>
            <a:ext cx="2103163" cy="2027072"/>
          </a:xfrm>
          <a:prstGeom prst="rect">
            <a:avLst/>
          </a:prstGeom>
          <a:ln w="19050">
            <a:solidFill>
              <a:srgbClr val="9F361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ry It TextBox">
            <a:extLst>
              <a:ext uri="{FF2B5EF4-FFF2-40B4-BE49-F238E27FC236}">
                <a16:creationId xmlns:a16="http://schemas.microsoft.com/office/drawing/2014/main" id="{7FC537B2-4960-49A3-B7F7-72307EF5A4D7}"/>
              </a:ext>
            </a:extLst>
          </p:cNvPr>
          <p:cNvSpPr txBox="1">
            <a:spLocks/>
          </p:cNvSpPr>
          <p:nvPr/>
        </p:nvSpPr>
        <p:spPr>
          <a:xfrm>
            <a:off x="7276765" y="5249541"/>
            <a:ext cx="4301930" cy="313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TRY IT YOURSELF WITH THIS HOUSE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ABOVE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3D Model of House">
                <a:extLst>
                  <a:ext uri="{FF2B5EF4-FFF2-40B4-BE49-F238E27FC236}">
                    <a16:creationId xmlns:a16="http://schemas.microsoft.com/office/drawing/2014/main" id="{CCC95187-841A-49A7-90E3-177A3F280D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7584914"/>
                  </p:ext>
                </p:extLst>
              </p:nvPr>
            </p:nvGraphicFramePr>
            <p:xfrm>
              <a:off x="6685163" y="1396759"/>
              <a:ext cx="4904418" cy="35902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904418" cy="3590225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662312" ay="2051009" az="3752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3D Model of House">
                <a:extLst>
                  <a:ext uri="{FF2B5EF4-FFF2-40B4-BE49-F238E27FC236}">
                    <a16:creationId xmlns:a16="http://schemas.microsoft.com/office/drawing/2014/main" id="{CCC95187-841A-49A7-90E3-177A3F280D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5163" y="1396759"/>
                <a:ext cx="4904418" cy="359022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Decorative Dot">
            <a:extLst>
              <a:ext uri="{FF2B5EF4-FFF2-40B4-BE49-F238E27FC236}">
                <a16:creationId xmlns:a16="http://schemas.microsoft.com/office/drawing/2014/main" id="{2E1774B1-1D5E-4A85-AE2E-8D3F81F61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302" y="4418619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35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7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75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3A6A7-3F70-4C2F-A2DE-B56B0B55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 AND ZOOM</a:t>
            </a:r>
          </a:p>
        </p:txBody>
      </p:sp>
      <p:sp>
        <p:nvSpPr>
          <p:cNvPr id="3" name="Text Placeholder 2" descr="To “crop” your 3D model within a frame, &#10;you can use the pan and zoom tool.">
            <a:extLst>
              <a:ext uri="{FF2B5EF4-FFF2-40B4-BE49-F238E27FC236}">
                <a16:creationId xmlns:a16="http://schemas.microsoft.com/office/drawing/2014/main" id="{DDC5E592-DC9E-42CA-A973-0A286D626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“crop” your 3D model within a frame, </a:t>
            </a:r>
            <a:br>
              <a:rPr lang="en-US" dirty="0"/>
            </a:br>
            <a:r>
              <a:rPr lang="en-US" dirty="0"/>
              <a:t>you can use the pan and zoom tool.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 descr="How it works:">
            <a:extLst>
              <a:ext uri="{FF2B5EF4-FFF2-40B4-BE49-F238E27FC236}">
                <a16:creationId xmlns:a16="http://schemas.microsoft.com/office/drawing/2014/main" id="{A7E16FB4-1E0E-4359-A0E0-0C71AA4F3E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it works:</a:t>
            </a:r>
            <a:endParaRPr lang="en-ZA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D8CB60-51F9-4994-A567-EA8DB26545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Select your 3D model &gt; 3D Models Format &gt; Pan &amp; Zoom.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4083F-E33B-44E6-91CA-BFCA2897A7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8352" y="3361659"/>
            <a:ext cx="2790984" cy="1337739"/>
          </a:xfrm>
        </p:spPr>
        <p:txBody>
          <a:bodyPr/>
          <a:lstStyle/>
          <a:p>
            <a:r>
              <a:rPr lang="en-US" dirty="0"/>
              <a:t>With the Pan &amp; Zoom button enabled, now move, rotate, and resize your 3D model. 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EFA7337-9FA2-4345-A631-9F88B59A72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43050" y="5335777"/>
            <a:ext cx="2684918" cy="1337739"/>
          </a:xfrm>
        </p:spPr>
        <p:txBody>
          <a:bodyPr/>
          <a:lstStyle/>
          <a:p>
            <a:r>
              <a:rPr lang="en-US" dirty="0"/>
              <a:t>When you are finished editing, click the Pan &amp; Zoom button again to exit Pan and Zoom mode.</a:t>
            </a:r>
          </a:p>
        </p:txBody>
      </p:sp>
      <p:sp>
        <p:nvSpPr>
          <p:cNvPr id="11" name="Try It" descr="TRY IT YOURSELF WITH ANY OF THESE MODELS">
            <a:extLst>
              <a:ext uri="{FF2B5EF4-FFF2-40B4-BE49-F238E27FC236}">
                <a16:creationId xmlns:a16="http://schemas.microsoft.com/office/drawing/2014/main" id="{C141F92E-434A-4361-B9D7-F9A3AE7C8FBF}"/>
              </a:ext>
            </a:extLst>
          </p:cNvPr>
          <p:cNvSpPr txBox="1">
            <a:spLocks/>
          </p:cNvSpPr>
          <p:nvPr/>
        </p:nvSpPr>
        <p:spPr>
          <a:xfrm>
            <a:off x="9377011" y="5587732"/>
            <a:ext cx="2495144" cy="833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TRY IT YOURSELF WITH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ANY OF THESE MODELS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ropped Model 1">
                <a:extLst>
                  <a:ext uri="{FF2B5EF4-FFF2-40B4-BE49-F238E27FC236}">
                    <a16:creationId xmlns:a16="http://schemas.microsoft.com/office/drawing/2014/main" id="{CFC61414-B96A-458D-BAE7-60FFF1270FF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1946750"/>
                  </p:ext>
                </p:extLst>
              </p:nvPr>
            </p:nvGraphicFramePr>
            <p:xfrm>
              <a:off x="9079426" y="-28921"/>
              <a:ext cx="2711212" cy="24930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1212" cy="2493068"/>
                    </a:xfrm>
                    <a:prstGeom prst="rect">
                      <a:avLst/>
                    </a:prstGeom>
                  </am3d:spPr>
                  <am3d:camera>
                    <am3d:pos x="1071496" y="10534364" z="63775960"/>
                    <am3d:up dx="0" dy="36000000" dz="0"/>
                    <am3d:lookAt x="1071496" y="10534364" z="0"/>
                    <am3d:perspective fov="1627154"/>
                  </am3d:camera>
                  <am3d:trans>
                    <am3d:meterPerModelUnit n="546" d="1000000"/>
                    <am3d:preTrans dx="-89635416" dy="-21143164" dz="-14237487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09" ay="-1589923" az="-147431"/>
                    <am3d:postTrans dx="1071496" dy="10534364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ropped Model 1">
                <a:extLst>
                  <a:ext uri="{FF2B5EF4-FFF2-40B4-BE49-F238E27FC236}">
                    <a16:creationId xmlns:a16="http://schemas.microsoft.com/office/drawing/2014/main" id="{CFC61414-B96A-458D-BAE7-60FFF1270F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9426" y="-28921"/>
                <a:ext cx="2711212" cy="2493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ropped Model 2">
                <a:extLst>
                  <a:ext uri="{FF2B5EF4-FFF2-40B4-BE49-F238E27FC236}">
                    <a16:creationId xmlns:a16="http://schemas.microsoft.com/office/drawing/2014/main" id="{1042E6DA-369A-49C8-94FC-967F8B253C1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4511103"/>
                  </p:ext>
                </p:extLst>
              </p:nvPr>
            </p:nvGraphicFramePr>
            <p:xfrm>
              <a:off x="7114509" y="1907561"/>
              <a:ext cx="2790984" cy="25830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90984" cy="2583048"/>
                    </a:xfrm>
                    <a:prstGeom prst="rect">
                      <a:avLst/>
                    </a:prstGeom>
                  </am3d:spPr>
                  <am3d:camera>
                    <am3d:pos x="2207418" y="10332143" z="63775960"/>
                    <am3d:up dx="0" dy="36000000" dz="0"/>
                    <am3d:lookAt x="2207418" y="10332143" z="0"/>
                    <am3d:perspective fov="1627154"/>
                  </am3d:camera>
                  <am3d:trans>
                    <am3d:meterPerModelUnit n="546" d="1000000"/>
                    <am3d:preTrans dx="-89635416" dy="-21143164" dz="-1423748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74671" ay="28967" az="10799790"/>
                    <am3d:postTrans dx="1071496" dy="10534364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ropped Model 2">
                <a:extLst>
                  <a:ext uri="{FF2B5EF4-FFF2-40B4-BE49-F238E27FC236}">
                    <a16:creationId xmlns:a16="http://schemas.microsoft.com/office/drawing/2014/main" id="{1042E6DA-369A-49C8-94FC-967F8B253C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4509" y="1907561"/>
                <a:ext cx="2790984" cy="2583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ropped Model 3">
                <a:extLst>
                  <a:ext uri="{FF2B5EF4-FFF2-40B4-BE49-F238E27FC236}">
                    <a16:creationId xmlns:a16="http://schemas.microsoft.com/office/drawing/2014/main" id="{4349F487-0C7D-4560-88C8-A03F80E3A0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593721"/>
                  </p:ext>
                </p:extLst>
              </p:nvPr>
            </p:nvGraphicFramePr>
            <p:xfrm>
              <a:off x="5036326" y="4096597"/>
              <a:ext cx="3150640" cy="24132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640" cy="2413256"/>
                    </a:xfrm>
                    <a:prstGeom prst="rect">
                      <a:avLst/>
                    </a:prstGeom>
                  </am3d:spPr>
                  <am3d:camera>
                    <am3d:pos x="5426952" y="10417774" z="63775960"/>
                    <am3d:up dx="0" dy="36000000" dz="0"/>
                    <am3d:lookAt x="5426952" y="10417774" z="0"/>
                    <am3d:perspective fov="1757143"/>
                  </am3d:camera>
                  <am3d:trans>
                    <am3d:meterPerModelUnit n="546" d="1000000"/>
                    <am3d:preTrans dx="-93457371" dy="-20951610" dz="-1349348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85680" ay="2303926" az="-10666794"/>
                    <am3d:postTrans dx="5426952" dy="10417773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ropped Model 3">
                <a:extLst>
                  <a:ext uri="{FF2B5EF4-FFF2-40B4-BE49-F238E27FC236}">
                    <a16:creationId xmlns:a16="http://schemas.microsoft.com/office/drawing/2014/main" id="{4349F487-0C7D-4560-88C8-A03F80E3A0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6326" y="4096597"/>
                <a:ext cx="3150640" cy="24132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14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654C-5056-42DC-8E8D-86F58CCA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AND ARRANGING ADDITIONAL OBJECTS</a:t>
            </a:r>
          </a:p>
        </p:txBody>
      </p:sp>
      <p:sp>
        <p:nvSpPr>
          <p:cNvPr id="14" name="TextBox One" descr="Number 1">
            <a:extLst>
              <a:ext uri="{FF2B5EF4-FFF2-40B4-BE49-F238E27FC236}">
                <a16:creationId xmlns:a16="http://schemas.microsoft.com/office/drawing/2014/main" id="{C9264F5C-8CD8-4027-9758-FEC8E9FFAAE3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785609" y="1637154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1" name="Content Instructions One" descr="Select the House, go to Home, Arrange, Send to Back.&#10;&#10;The house should now appear to be behind the left tree and the shrub.">
            <a:extLst>
              <a:ext uri="{FF2B5EF4-FFF2-40B4-BE49-F238E27FC236}">
                <a16:creationId xmlns:a16="http://schemas.microsoft.com/office/drawing/2014/main" id="{322EBD4B-0E34-4D6D-B346-8CE4E6AD2420}"/>
              </a:ext>
            </a:extLst>
          </p:cNvPr>
          <p:cNvSpPr txBox="1">
            <a:spLocks/>
          </p:cNvSpPr>
          <p:nvPr/>
        </p:nvSpPr>
        <p:spPr>
          <a:xfrm>
            <a:off x="1205737" y="1699059"/>
            <a:ext cx="3290064" cy="1849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Select the House, go to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Home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Arrange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 Send to Back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The house should now appear to be behind the left tree and the shrub.</a:t>
            </a:r>
          </a:p>
        </p:txBody>
      </p:sp>
      <p:pic>
        <p:nvPicPr>
          <p:cNvPr id="10" name="Arrange Image" descr="Picture of the Arrange Menu, from the Home tab, on the Ribbon">
            <a:extLst>
              <a:ext uri="{FF2B5EF4-FFF2-40B4-BE49-F238E27FC236}">
                <a16:creationId xmlns:a16="http://schemas.microsoft.com/office/drawing/2014/main" id="{869A3228-320F-43AC-A9AD-91562197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14" y="1795387"/>
            <a:ext cx="1928545" cy="4176000"/>
          </a:xfrm>
          <a:prstGeom prst="rect">
            <a:avLst/>
          </a:prstGeom>
          <a:ln w="19050">
            <a:solidFill>
              <a:srgbClr val="D24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Two" descr="Number 2">
            <a:extLst>
              <a:ext uri="{FF2B5EF4-FFF2-40B4-BE49-F238E27FC236}">
                <a16:creationId xmlns:a16="http://schemas.microsoft.com/office/drawing/2014/main" id="{0DC2E41B-A740-499E-94F4-CFBD435FF9C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769118" y="4065369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2" name="Content Instructions Two">
            <a:extLst>
              <a:ext uri="{FF2B5EF4-FFF2-40B4-BE49-F238E27FC236}">
                <a16:creationId xmlns:a16="http://schemas.microsoft.com/office/drawing/2014/main" id="{86720452-03AB-4A9C-A86C-C76817F9479C}"/>
              </a:ext>
            </a:extLst>
          </p:cNvPr>
          <p:cNvSpPr txBox="1">
            <a:spLocks/>
          </p:cNvSpPr>
          <p:nvPr/>
        </p:nvSpPr>
        <p:spPr>
          <a:xfrm>
            <a:off x="1205738" y="4098557"/>
            <a:ext cx="3047214" cy="1932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Select the right tree, go to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Home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Arrange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 Send to Back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The tree should now appear to be behind and to the side of the house.</a:t>
            </a:r>
          </a:p>
        </p:txBody>
      </p:sp>
      <p:pic>
        <p:nvPicPr>
          <p:cNvPr id="7" name="Picture 6" descr="A small shrub">
            <a:extLst>
              <a:ext uri="{FF2B5EF4-FFF2-40B4-BE49-F238E27FC236}">
                <a16:creationId xmlns:a16="http://schemas.microsoft.com/office/drawing/2014/main" id="{426CA004-6EAF-46B7-9897-2D8233A85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637" y="4349044"/>
            <a:ext cx="634039" cy="481626"/>
          </a:xfrm>
          <a:prstGeom prst="rect">
            <a:avLst/>
          </a:prstGeom>
        </p:spPr>
      </p:pic>
      <p:pic>
        <p:nvPicPr>
          <p:cNvPr id="8" name="Picture 7" descr="A small tree&#10;">
            <a:extLst>
              <a:ext uri="{FF2B5EF4-FFF2-40B4-BE49-F238E27FC236}">
                <a16:creationId xmlns:a16="http://schemas.microsoft.com/office/drawing/2014/main" id="{2887E06D-1F6C-4FEB-8C81-B4097E688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850" y="2456377"/>
            <a:ext cx="792549" cy="1383912"/>
          </a:xfrm>
          <a:prstGeom prst="rect">
            <a:avLst/>
          </a:prstGeom>
        </p:spPr>
      </p:pic>
      <p:pic>
        <p:nvPicPr>
          <p:cNvPr id="9" name="Picture 8" descr="A close up of a tree">
            <a:extLst>
              <a:ext uri="{FF2B5EF4-FFF2-40B4-BE49-F238E27FC236}">
                <a16:creationId xmlns:a16="http://schemas.microsoft.com/office/drawing/2014/main" id="{C0254ED8-3FD7-497E-B176-3B47C97C3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93" y="2575437"/>
            <a:ext cx="1652159" cy="2877561"/>
          </a:xfrm>
          <a:prstGeom prst="rect">
            <a:avLst/>
          </a:prstGeom>
        </p:spPr>
      </p:pic>
      <p:sp>
        <p:nvSpPr>
          <p:cNvPr id="13" name="Try It" descr="TRY IT YOURSELF WITH THIS HOUSE">
            <a:extLst>
              <a:ext uri="{FF2B5EF4-FFF2-40B4-BE49-F238E27FC236}">
                <a16:creationId xmlns:a16="http://schemas.microsoft.com/office/drawing/2014/main" id="{099ED5CE-4237-4749-8420-3BF3D1055A32}"/>
              </a:ext>
            </a:extLst>
          </p:cNvPr>
          <p:cNvSpPr txBox="1">
            <a:spLocks/>
          </p:cNvSpPr>
          <p:nvPr/>
        </p:nvSpPr>
        <p:spPr>
          <a:xfrm>
            <a:off x="7268242" y="5693968"/>
            <a:ext cx="4301930" cy="313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TRY IT YOURSELF WITH THIS HOUSE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A 3D model of a house">
                <a:extLst>
                  <a:ext uri="{FF2B5EF4-FFF2-40B4-BE49-F238E27FC236}">
                    <a16:creationId xmlns:a16="http://schemas.microsoft.com/office/drawing/2014/main" id="{21B224CB-4410-407E-AA26-B602D30E90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5017661"/>
                  </p:ext>
                </p:extLst>
              </p:nvPr>
            </p:nvGraphicFramePr>
            <p:xfrm>
              <a:off x="7437655" y="1084637"/>
              <a:ext cx="3813094" cy="41273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13094" cy="4127392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1410568" ay="-2396882" az="-9363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875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A 3D model of a house">
                <a:extLst>
                  <a:ext uri="{FF2B5EF4-FFF2-40B4-BE49-F238E27FC236}">
                    <a16:creationId xmlns:a16="http://schemas.microsoft.com/office/drawing/2014/main" id="{21B224CB-4410-407E-AA26-B602D30E90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7655" y="1084637"/>
                <a:ext cx="3813094" cy="412739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ecorative Dot">
            <a:extLst>
              <a:ext uri="{FF2B5EF4-FFF2-40B4-BE49-F238E27FC236}">
                <a16:creationId xmlns:a16="http://schemas.microsoft.com/office/drawing/2014/main" id="{1BD96C56-61F1-4FCC-9ED0-7CADCE331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302" y="4157365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5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250"/>
                            </p:stCondLst>
                            <p:childTnLst>
                              <p:par>
                                <p:cTn id="58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3" grpId="0"/>
      <p:bldP spid="13" grpId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E14C-3694-493C-BD19-C7090CF6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ANIMATE YOUR 3D MODEL USING THE MORPH TRANSITION</a:t>
            </a:r>
          </a:p>
        </p:txBody>
      </p:sp>
      <p:grpSp>
        <p:nvGrpSpPr>
          <p:cNvPr id="6" name="Group 5" descr="Small circle with number 1 inside  indicating step 1">
            <a:extLst>
              <a:ext uri="{FF2B5EF4-FFF2-40B4-BE49-F238E27FC236}">
                <a16:creationId xmlns:a16="http://schemas.microsoft.com/office/drawing/2014/main" id="{8D483688-C6CA-418E-90F0-BE4B3469EB5D}"/>
              </a:ext>
            </a:extLst>
          </p:cNvPr>
          <p:cNvGrpSpPr/>
          <p:nvPr/>
        </p:nvGrpSpPr>
        <p:grpSpPr bwMode="blackWhite">
          <a:xfrm>
            <a:off x="722010" y="1874453"/>
            <a:ext cx="558179" cy="409838"/>
            <a:chOff x="6953426" y="711274"/>
            <a:chExt cx="558179" cy="409838"/>
          </a:xfrm>
          <a:noFill/>
        </p:grpSpPr>
        <p:sp>
          <p:nvSpPr>
            <p:cNvPr id="7" name="Oval 6" descr="Small circle">
              <a:extLst>
                <a:ext uri="{FF2B5EF4-FFF2-40B4-BE49-F238E27FC236}">
                  <a16:creationId xmlns:a16="http://schemas.microsoft.com/office/drawing/2014/main" id="{C0B50D6D-5867-43A5-9B38-5D50460D8FC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TextBox 7" descr="Number 1">
              <a:extLst>
                <a:ext uri="{FF2B5EF4-FFF2-40B4-BE49-F238E27FC236}">
                  <a16:creationId xmlns:a16="http://schemas.microsoft.com/office/drawing/2014/main" id="{3B2879B6-E8D5-4B4D-AB9F-2D577BDB307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9" name="Content Placeholder 17" descr="Duplicate this slide: &#10;Right-click the slide thumbnail and select Duplicate Slide.">
            <a:extLst>
              <a:ext uri="{FF2B5EF4-FFF2-40B4-BE49-F238E27FC236}">
                <a16:creationId xmlns:a16="http://schemas.microsoft.com/office/drawing/2014/main" id="{DD901652-86E4-410C-85A3-48D384B273F0}"/>
              </a:ext>
            </a:extLst>
          </p:cNvPr>
          <p:cNvSpPr txBox="1">
            <a:spLocks/>
          </p:cNvSpPr>
          <p:nvPr/>
        </p:nvSpPr>
        <p:spPr>
          <a:xfrm>
            <a:off x="1229326" y="1914645"/>
            <a:ext cx="2787431" cy="913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Duplicate this slide: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Right-click the slide thumbnail and select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Duplicate Slide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0" name="Picture 9" descr="Slide thumbnail context menu showing the Duplicate Slide option">
            <a:extLst>
              <a:ext uri="{FF2B5EF4-FFF2-40B4-BE49-F238E27FC236}">
                <a16:creationId xmlns:a16="http://schemas.microsoft.com/office/drawing/2014/main" id="{906EA08F-C799-4E68-BD3A-E22998DCE4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28"/>
          <a:stretch/>
        </p:blipFill>
        <p:spPr>
          <a:xfrm>
            <a:off x="4513352" y="1850299"/>
            <a:ext cx="1402148" cy="1530997"/>
          </a:xfrm>
          <a:prstGeom prst="rect">
            <a:avLst/>
          </a:prstGeom>
        </p:spPr>
      </p:pic>
      <p:grpSp>
        <p:nvGrpSpPr>
          <p:cNvPr id="11" name="Group 10" descr="Small circle with number 2 inside  indicating step 2">
            <a:extLst>
              <a:ext uri="{FF2B5EF4-FFF2-40B4-BE49-F238E27FC236}">
                <a16:creationId xmlns:a16="http://schemas.microsoft.com/office/drawing/2014/main" id="{706B862F-99C0-4D98-B177-09C0391BC32E}"/>
              </a:ext>
            </a:extLst>
          </p:cNvPr>
          <p:cNvGrpSpPr/>
          <p:nvPr/>
        </p:nvGrpSpPr>
        <p:grpSpPr bwMode="blackWhite">
          <a:xfrm>
            <a:off x="714084" y="3552458"/>
            <a:ext cx="558179" cy="409838"/>
            <a:chOff x="6953426" y="711274"/>
            <a:chExt cx="558179" cy="409838"/>
          </a:xfrm>
          <a:noFill/>
        </p:grpSpPr>
        <p:sp>
          <p:nvSpPr>
            <p:cNvPr id="12" name="Oval 11" descr="Small circle">
              <a:extLst>
                <a:ext uri="{FF2B5EF4-FFF2-40B4-BE49-F238E27FC236}">
                  <a16:creationId xmlns:a16="http://schemas.microsoft.com/office/drawing/2014/main" id="{4D6D5411-EA6B-43DB-B7D8-055FC0FB27DF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extBox 12" descr="Number 2">
              <a:extLst>
                <a:ext uri="{FF2B5EF4-FFF2-40B4-BE49-F238E27FC236}">
                  <a16:creationId xmlns:a16="http://schemas.microsoft.com/office/drawing/2014/main" id="{359CB3EC-559B-4E8E-B04D-95C319FCC60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4" name="Content Placeholder 17" descr="In the second of these two identical slides, change the 3D Model on the right in some way (rotate, move, or resize), then go to Transitions, Morph.">
            <a:extLst>
              <a:ext uri="{FF2B5EF4-FFF2-40B4-BE49-F238E27FC236}">
                <a16:creationId xmlns:a16="http://schemas.microsoft.com/office/drawing/2014/main" id="{1BDC891D-C4EE-4AD6-9564-A10797871440}"/>
              </a:ext>
            </a:extLst>
          </p:cNvPr>
          <p:cNvSpPr txBox="1">
            <a:spLocks/>
          </p:cNvSpPr>
          <p:nvPr/>
        </p:nvSpPr>
        <p:spPr>
          <a:xfrm>
            <a:off x="1221399" y="3592650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In the second of these two identical slides, change the 3D Model on the right in some way (rotate, move, or resize), then go to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Transitions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&gt;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Morph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5" name="Picture 14" descr="Transition tab showing morph transition">
            <a:extLst>
              <a:ext uri="{FF2B5EF4-FFF2-40B4-BE49-F238E27FC236}">
                <a16:creationId xmlns:a16="http://schemas.microsoft.com/office/drawing/2014/main" id="{FEFC823D-802E-425F-9079-87987B90AF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7939" b="6345"/>
          <a:stretch/>
        </p:blipFill>
        <p:spPr>
          <a:xfrm>
            <a:off x="4038600" y="3773714"/>
            <a:ext cx="2399319" cy="1016527"/>
          </a:xfrm>
          <a:prstGeom prst="rect">
            <a:avLst/>
          </a:prstGeom>
        </p:spPr>
      </p:pic>
      <p:grpSp>
        <p:nvGrpSpPr>
          <p:cNvPr id="16" name="Group 15" descr="Small circle with number 3 inside  indicating step 3">
            <a:extLst>
              <a:ext uri="{FF2B5EF4-FFF2-40B4-BE49-F238E27FC236}">
                <a16:creationId xmlns:a16="http://schemas.microsoft.com/office/drawing/2014/main" id="{AD431313-EA45-4F93-8272-5E168DD36304}"/>
              </a:ext>
            </a:extLst>
          </p:cNvPr>
          <p:cNvGrpSpPr/>
          <p:nvPr/>
        </p:nvGrpSpPr>
        <p:grpSpPr bwMode="blackWhite">
          <a:xfrm>
            <a:off x="712680" y="5261212"/>
            <a:ext cx="558179" cy="409838"/>
            <a:chOff x="6953426" y="711274"/>
            <a:chExt cx="558179" cy="409838"/>
          </a:xfrm>
          <a:noFill/>
        </p:grpSpPr>
        <p:sp>
          <p:nvSpPr>
            <p:cNvPr id="17" name="Oval 16" descr="Small circle">
              <a:extLst>
                <a:ext uri="{FF2B5EF4-FFF2-40B4-BE49-F238E27FC236}">
                  <a16:creationId xmlns:a16="http://schemas.microsoft.com/office/drawing/2014/main" id="{6B163A72-2B48-4F75-9C02-6F0AC2A1EFA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TextBox 17" descr="Number 3">
              <a:extLst>
                <a:ext uri="{FF2B5EF4-FFF2-40B4-BE49-F238E27FC236}">
                  <a16:creationId xmlns:a16="http://schemas.microsoft.com/office/drawing/2014/main" id="{351C4F18-AED0-402A-8BA3-3D723480E40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19" name="Content Placeholder 17" descr="Return to the first of the two slides and press the Slide Show button and then select Play to see your house morph!">
            <a:extLst>
              <a:ext uri="{FF2B5EF4-FFF2-40B4-BE49-F238E27FC236}">
                <a16:creationId xmlns:a16="http://schemas.microsoft.com/office/drawing/2014/main" id="{317D1DCF-C7EE-4C29-8DD4-36489FEC7B7B}"/>
              </a:ext>
            </a:extLst>
          </p:cNvPr>
          <p:cNvSpPr txBox="1">
            <a:spLocks/>
          </p:cNvSpPr>
          <p:nvPr/>
        </p:nvSpPr>
        <p:spPr>
          <a:xfrm>
            <a:off x="1232160" y="5299273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Return to the first of the two slides and press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the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Slide Show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button and then select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Play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to see your house morph!</a:t>
            </a:r>
          </a:p>
        </p:txBody>
      </p:sp>
      <p:pic>
        <p:nvPicPr>
          <p:cNvPr id="20" name="Picture 19" descr="Slide Show button">
            <a:extLst>
              <a:ext uri="{FF2B5EF4-FFF2-40B4-BE49-F238E27FC236}">
                <a16:creationId xmlns:a16="http://schemas.microsoft.com/office/drawing/2014/main" id="{1F5BBB69-BB43-45E4-9CE2-7C11021806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67" y="5342289"/>
            <a:ext cx="2134319" cy="88708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A 3D model of the 1st floor of a house. The ceiling has been removed so you can see the interior layout.">
                <a:extLst>
                  <a:ext uri="{FF2B5EF4-FFF2-40B4-BE49-F238E27FC236}">
                    <a16:creationId xmlns:a16="http://schemas.microsoft.com/office/drawing/2014/main" id="{36B436AB-E077-4108-8C10-DAEEB81630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214541"/>
                  </p:ext>
                </p:extLst>
              </p:nvPr>
            </p:nvGraphicFramePr>
            <p:xfrm>
              <a:off x="7293689" y="2689156"/>
              <a:ext cx="4471757" cy="310856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471757" cy="3108562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223224454" dy="-3050845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7616723" ay="3575397" az="786538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A 3D model of the 1st floor of a house. The ceiling has been removed so you can see the interior layout.">
                <a:extLst>
                  <a:ext uri="{FF2B5EF4-FFF2-40B4-BE49-F238E27FC236}">
                    <a16:creationId xmlns:a16="http://schemas.microsoft.com/office/drawing/2014/main" id="{36B436AB-E077-4108-8C10-DAEEB81630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3689" y="2689156"/>
                <a:ext cx="4471757" cy="3108562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Content Placeholder 17" descr="TRY IT YOURSELF WITH THIS MODEL BELOW">
            <a:extLst>
              <a:ext uri="{FF2B5EF4-FFF2-40B4-BE49-F238E27FC236}">
                <a16:creationId xmlns:a16="http://schemas.microsoft.com/office/drawing/2014/main" id="{0FCB6EDE-2DA0-4D82-A10A-AD039F40ED6C}"/>
              </a:ext>
            </a:extLst>
          </p:cNvPr>
          <p:cNvSpPr txBox="1">
            <a:spLocks/>
          </p:cNvSpPr>
          <p:nvPr/>
        </p:nvSpPr>
        <p:spPr>
          <a:xfrm>
            <a:off x="7342232" y="1924955"/>
            <a:ext cx="4301930" cy="313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TRY IT YOURSELF WITH THIS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MODEL BELOW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1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5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ort Your 3D Models.potx" id="{98FA5300-F36E-4E09-B87A-445242C647AE}" vid="{04F4B6F2-3E92-45BB-A359-066CA3EB33B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 your 3D models</Template>
  <TotalTime>0</TotalTime>
  <Words>646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Segoe UI</vt:lpstr>
      <vt:lpstr>Segoe UI Semibold</vt:lpstr>
      <vt:lpstr>Office Theme</vt:lpstr>
      <vt:lpstr>IMPORT YOUR 3D MODELS</vt:lpstr>
      <vt:lpstr>WHY PRESENT 3D IN POWERPOINT?</vt:lpstr>
      <vt:lpstr>IMPORT YOUR MODEL AS ONE OF THE RECOMMENDED 3D FORMATS </vt:lpstr>
      <vt:lpstr>HOW TO INSERT A 3D MODEL FROM A FILE</vt:lpstr>
      <vt:lpstr>TWO FAST WAYS TO POSITION AND ROTATE YOUR 3D MODEL</vt:lpstr>
      <vt:lpstr>FOR MORE PRECISE MODEL POSITIONING…</vt:lpstr>
      <vt:lpstr>PAN AND ZOOM</vt:lpstr>
      <vt:lpstr>PLACING AND ARRANGING ADDITIONAL OBJECTS</vt:lpstr>
      <vt:lpstr>ANIMATE YOUR 3D MODEL USING THE MORPH TRANSITION</vt:lpstr>
      <vt:lpstr>MORE QUESTIONS ABOUT          PowerPoint 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 YOUR 3D MODELS</dc:title>
  <dc:creator>Mohamed</dc:creator>
  <cp:lastModifiedBy>Mohamed</cp:lastModifiedBy>
  <cp:revision>1</cp:revision>
  <dcterms:created xsi:type="dcterms:W3CDTF">2021-03-05T18:09:47Z</dcterms:created>
  <dcterms:modified xsi:type="dcterms:W3CDTF">2021-03-05T18:09:52Z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